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375" r:id="rId2"/>
    <p:sldId id="271" r:id="rId3"/>
    <p:sldId id="291" r:id="rId4"/>
    <p:sldId id="376" r:id="rId5"/>
    <p:sldId id="378" r:id="rId6"/>
    <p:sldId id="377" r:id="rId7"/>
    <p:sldId id="379" r:id="rId8"/>
    <p:sldId id="381" r:id="rId9"/>
    <p:sldId id="383" r:id="rId10"/>
    <p:sldId id="382" r:id="rId11"/>
    <p:sldId id="387" r:id="rId12"/>
    <p:sldId id="388" r:id="rId13"/>
    <p:sldId id="389" r:id="rId14"/>
    <p:sldId id="390" r:id="rId15"/>
    <p:sldId id="384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94607" autoAdjust="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B012B48-2190-42A8-9DD5-623ED0B054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CA6BCEE-9428-4673-9B02-F7876EE386D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37F68C-8B92-4A19-AE29-2CFCF5A8A426}" type="datetimeFigureOut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7DE2855-AAB3-4666-BDF7-14947D94F5C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009BA77-A2F5-469F-9C65-99CA0254A45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69D896-EFAE-440B-811B-C027CFA82A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8747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D6E15E-11E0-444D-898A-52F4838B23D5}" type="datetimeFigureOut">
              <a:rPr lang="zh-CN" altLang="en-US" smtClean="0"/>
              <a:t>2020/6/10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A7C10A-BE6F-4784-A0E7-3550BB9E261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51196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680538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381070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992982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80642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41991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985143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61338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81604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694652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53663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58658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518071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42853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739964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Alpha Go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77372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16E24-7837-48F0-888A-E5B37489B6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84370EC-87BB-42DB-A133-6E7C87AE52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48B173-4248-46BC-A62B-33B4DAF6A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975C-68EB-49BE-AA54-DED33BE8503B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D539117-090E-44C4-8E56-7713A90A8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460AD7-30C1-40AF-A1F7-B2E97242B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548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F49074-1591-4944-941A-A72F1E7470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7FDB9DC-F82D-4325-A49D-6D5351EC7D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329F05-4EF4-4BD1-BE09-C9D0A6DD6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868859-8C21-415E-916D-A79B416AE3AE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C02AA9-0A8E-46BC-BB69-8D40E05DF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DAF75A-4606-411A-AA47-473EB72EE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0617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F875BCA-7FB9-4692-B2F4-D5747A6847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EE13662-04DE-4BF7-8176-24DE66D70F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79A426-9A89-4D93-B7CF-129CAB3321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1772B6-2798-46B5-A7EA-32F2678954D8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91AA9A-0E72-4E7B-98E8-C7D9A1C3F5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824B19-ECCD-4D3F-A86D-2D05D922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3436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5B2015-53B6-456A-B980-61D3B2BC5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D2F031-7C6C-4FA2-AD1A-0E580E90E0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5BA02D4-6577-464A-BE53-C5F5E95290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5A52E2-744E-4C9F-9EE8-D33F9AF51CF2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639A5-1C3E-4770-B0EE-6E6381309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2024833-98DA-46EB-828C-16B7C195F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‹#›</a:t>
            </a:fld>
            <a:r>
              <a:rPr lang="en-US" altLang="zh-CN" dirty="0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15175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FCF536-D52E-4FB8-A470-AC62641E6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EF9FE88-48A0-4FAA-808A-BFB8D21AE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DFF3F25-ED8E-487B-BE61-845D64A25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96258F-4BA7-46DA-ACF7-6A25AC2A964A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4E7EED7-2B52-46D7-8302-F6A564EC6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DA5B49F-4E83-4190-BCE3-6FB37231C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3352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B8D119-BED7-4B8C-B4B5-42A7F84D3C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EE3BC6-C203-4517-922F-EFF6DA287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31EDBE1-EBCD-4EF1-AB20-782C20169A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7B7D323-422A-4E99-B4A1-2FAC31061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C5D52-02A2-40BA-BB02-77C8E5CBBD38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6B61F81-BA0D-41DA-B8A5-6A7B981B3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99BA817-17CB-4B22-ABB3-121413F06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6147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E79232-12AF-46B3-8DA6-A20CE170B5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DBEE11-0C1C-4280-885E-FF6F2FA71C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0DFA98F-65D9-4D15-9132-7E652E8B30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9866E7B-4B6E-480A-BA9E-F8E6746332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9E0462A-A854-4F64-8724-C89973D3CB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3AD6C29-27B4-4580-BA4F-98D2D7143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663517-0990-4DA3-B5AB-10381FD1189F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A80D0EB-34F2-49DE-9C27-8AC3F6D53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5266481-B8AE-4D93-AC66-D0A616452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660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7B909C-5D22-4631-8AF5-B31B5C286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9F0D842-08C7-4521-B65C-D58ADEB2B1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700A51-4DF3-4F40-957C-88B505EDC676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3D45585-D635-41E3-A646-3B4C2F107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1E6C350-2FA7-4634-8E40-4F0F8168C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47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4040788-028F-4C5D-97D2-644B4B82B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FD118E-6ECE-43C9-A2D7-5613A188542B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7006EFA-AD77-484E-98C9-C5A976720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F9D668-EA97-4976-AD23-9292642088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1080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BC6247-2A3B-40AE-AB08-EA06463F62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84A1D9-DD1D-44D1-A98F-BB4B26435E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6BF6679-4910-4F10-B2ED-F548605D3B1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1D5EF7D-577F-444E-AD37-56923FEDD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11D280-87B9-4A35-BE93-59A18903D3D8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4474FC9-71E1-49AF-B9FF-5BE0FE8C79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596852A-6D67-408E-983A-0095B3C59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761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87A42-0C9E-4CCD-A0D8-3BBCBEBCB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DB87CFD-4DC6-4F3F-B21E-2E144C037B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DC60F3E-C8AE-4A85-A146-EF33C67048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6459B27-E319-4BAE-AC3F-67A8D6CFC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E138EA-52D4-49BB-A0C8-839DD3A79248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1657CE-A79C-4987-9C51-0C7FB726C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C0DA126-0A8B-4E84-B368-67C532F0A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423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6D69CCA-B9A5-478A-A08A-67163CBA7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D138CB-02DE-4FDF-A804-C290F8E962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3D9A33-824E-44AA-BE16-9833328F72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E8BCA3-CB03-4E70-8A83-650043AF3EEC}" type="datetime1">
              <a:rPr lang="zh-CN" altLang="en-US" smtClean="0"/>
              <a:t>2020/6/11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35AD6AF-DD14-4883-A017-14347EFA2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9BF13E-AD4B-460A-A4C9-A8A3C4DDF6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0055B2-00CF-4857-96E3-8E36B216DC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7994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2036094"/>
            <a:ext cx="9144002" cy="1482961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350" dirty="0"/>
              <a:t> </a:t>
            </a:r>
            <a:endParaRPr lang="zh-CN" altLang="en-US" sz="1350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6424" y="486281"/>
            <a:ext cx="1020819" cy="1020819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061898" y="688913"/>
            <a:ext cx="2045813" cy="6155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zh-CN" altLang="en-US" sz="2000" b="1" spc="150" dirty="0">
                <a:solidFill>
                  <a:prstClr val="black">
                    <a:lumMod val="75000"/>
                    <a:lumOff val="25000"/>
                  </a:prst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东南大学</a:t>
            </a:r>
            <a:r>
              <a:rPr lang="en-US" altLang="zh-CN" sz="1400" spc="-38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itchFamily="34" charset="-122"/>
                <a:cs typeface="Arial" panose="020B0604020202020204" pitchFamily="34" charset="0"/>
              </a:rPr>
              <a:t>Southeast University</a:t>
            </a:r>
            <a:endParaRPr lang="zh-CN" altLang="en-US" sz="1400" spc="-38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ea typeface="微软雅黑" pitchFamily="34" charset="-122"/>
              <a:cs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707153" y="2126738"/>
            <a:ext cx="877769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DISTRIBUTED HIERARCHICAL GPU PARAMETER SERVER FOR MASSIVE SCALE DEEP LEARNING ADS SYSTEMS</a:t>
            </a:r>
            <a:endParaRPr lang="zh-CN" altLang="en-US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 bwMode="auto">
          <a:xfrm>
            <a:off x="5539597" y="4782367"/>
            <a:ext cx="1112805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zh-CN" altLang="en-US" sz="2400" b="1" dirty="0">
                <a:latin typeface="黑体" panose="02010609060101010101" pitchFamily="49" charset="-122"/>
                <a:ea typeface="黑体" panose="02010609060101010101" pitchFamily="49" charset="-122"/>
              </a:rPr>
              <a:t>李剑歌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5258035" y="5255183"/>
            <a:ext cx="17874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2020.06.12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9F333D07-C232-442A-B1ED-3665FD5642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0683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5059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分层分布式参数服务器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3A69CD1-A0CC-481F-84B0-9F58B911DE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05641" y="1930748"/>
            <a:ext cx="6115567" cy="4314112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22060414-BEF6-4854-8892-188EEFF1DCAD}"/>
              </a:ext>
            </a:extLst>
          </p:cNvPr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HBM-PS 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哈希表的建立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A851E61-0496-48C0-A2D9-507CA1A5DACF}"/>
              </a:ext>
            </a:extLst>
          </p:cNvPr>
          <p:cNvSpPr/>
          <p:nvPr/>
        </p:nvSpPr>
        <p:spPr>
          <a:xfrm>
            <a:off x="9050858" y="3164474"/>
            <a:ext cx="269857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HBM-PS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将工作参数存储在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gpu</a:t>
            </a:r>
            <a:r>
              <a:rPr lang="zh-CN" altLang="en-US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中，并提供高效的访问</a:t>
            </a:r>
            <a:endParaRPr lang="zh-CN" altLang="en-US" dirty="0"/>
          </a:p>
        </p:txBody>
      </p:sp>
      <p:sp>
        <p:nvSpPr>
          <p:cNvPr id="15" name="灯片编号占位符 14">
            <a:extLst>
              <a:ext uri="{FF2B5EF4-FFF2-40B4-BE49-F238E27FC236}">
                <a16:creationId xmlns:a16="http://schemas.microsoft.com/office/drawing/2014/main" id="{F92BF662-746F-4080-9DCF-73D20B034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10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567420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5059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分层分布式参数服务器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2060414-BEF6-4854-8892-188EEFF1DCAD}"/>
              </a:ext>
            </a:extLst>
          </p:cNvPr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HBM-PS 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通信过程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A851E61-0496-48C0-A2D9-507CA1A5DACF}"/>
              </a:ext>
            </a:extLst>
          </p:cNvPr>
          <p:cNvSpPr/>
          <p:nvPr/>
        </p:nvSpPr>
        <p:spPr>
          <a:xfrm>
            <a:off x="8868793" y="3164474"/>
            <a:ext cx="29252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All-reduce</a:t>
            </a:r>
            <a:r>
              <a:rPr lang="zh-CN" altLang="en-US" dirty="0"/>
              <a:t>通信过程示例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2809A4D8-C4C3-4589-BBDC-81CEC3C037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27303" y="2203321"/>
            <a:ext cx="5616504" cy="3639845"/>
          </a:xfrm>
          <a:prstGeom prst="rect">
            <a:avLst/>
          </a:prstGeom>
        </p:spPr>
      </p:pic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B1C3DB4C-EF04-4B31-9609-6E7C2BFCA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11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850500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5059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分层分布式参数服务器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2060414-BEF6-4854-8892-188EEFF1DCAD}"/>
              </a:ext>
            </a:extLst>
          </p:cNvPr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MEM-PS</a:t>
            </a:r>
            <a:endParaRPr lang="zh-CN" altLang="en-US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A851E61-0496-48C0-A2D9-507CA1A5DACF}"/>
              </a:ext>
            </a:extLst>
          </p:cNvPr>
          <p:cNvSpPr/>
          <p:nvPr/>
        </p:nvSpPr>
        <p:spPr>
          <a:xfrm>
            <a:off x="8868793" y="3164474"/>
            <a:ext cx="292526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准备参数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更新参数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8C5ABC0-0CF1-4626-BF79-24308C3F5C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524"/>
          <a:stretch/>
        </p:blipFill>
        <p:spPr>
          <a:xfrm>
            <a:off x="2440412" y="1897501"/>
            <a:ext cx="4410307" cy="4540200"/>
          </a:xfrm>
          <a:prstGeom prst="rect">
            <a:avLst/>
          </a:prstGeom>
        </p:spPr>
      </p:pic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268BD41-8B83-4004-985E-328EA4D2D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12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15653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5059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分层分布式参数服务器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2060414-BEF6-4854-8892-188EEFF1DCAD}"/>
              </a:ext>
            </a:extLst>
          </p:cNvPr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SSD-PS</a:t>
            </a:r>
            <a:endParaRPr lang="zh-CN" altLang="en-US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A851E61-0496-48C0-A2D9-507CA1A5DACF}"/>
              </a:ext>
            </a:extLst>
          </p:cNvPr>
          <p:cNvSpPr/>
          <p:nvPr/>
        </p:nvSpPr>
        <p:spPr>
          <a:xfrm>
            <a:off x="8937514" y="3706766"/>
            <a:ext cx="292526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参数的</a:t>
            </a:r>
            <a:r>
              <a:rPr lang="en-US" altLang="zh-CN" dirty="0"/>
              <a:t>I/O</a:t>
            </a:r>
            <a:r>
              <a:rPr lang="zh-CN" altLang="en-US" dirty="0"/>
              <a:t>过程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28FAB85-D057-43E1-8F47-8FE08C002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776" y="3084521"/>
            <a:ext cx="8670017" cy="1758924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148F3B2B-9237-41FE-8B8A-904C0A258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13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4657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5059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分层分布式参数服务器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2060414-BEF6-4854-8892-188EEFF1DCAD}"/>
              </a:ext>
            </a:extLst>
          </p:cNvPr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4-stage pipeline</a:t>
            </a:r>
            <a:endParaRPr lang="zh-CN" altLang="en-US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A851E61-0496-48C0-A2D9-507CA1A5DACF}"/>
              </a:ext>
            </a:extLst>
          </p:cNvPr>
          <p:cNvSpPr/>
          <p:nvPr/>
        </p:nvSpPr>
        <p:spPr>
          <a:xfrm>
            <a:off x="8342710" y="3191861"/>
            <a:ext cx="292526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使任务间相互覆盖，来隐藏延迟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2B7E39B5-3173-49A8-AD01-593EA515FD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7261" y="2324290"/>
            <a:ext cx="6542841" cy="3345760"/>
          </a:xfrm>
          <a:prstGeom prst="rect">
            <a:avLst/>
          </a:prstGeom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9A2218F-B7FB-47ED-ABF7-6D9E3037C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14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41063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5059828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实验结果</a:t>
            </a:r>
          </a:p>
          <a:p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6A7765C5-2243-4CD3-B6BF-88C942BF9D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334" y="1921431"/>
            <a:ext cx="11079332" cy="3175613"/>
          </a:xfrm>
          <a:prstGeom prst="rect">
            <a:avLst/>
          </a:prstGeom>
        </p:spPr>
      </p:pic>
      <p:sp>
        <p:nvSpPr>
          <p:cNvPr id="18" name="灯片编号占位符 17">
            <a:extLst>
              <a:ext uri="{FF2B5EF4-FFF2-40B4-BE49-F238E27FC236}">
                <a16:creationId xmlns:a16="http://schemas.microsoft.com/office/drawing/2014/main" id="{5B210C65-BE61-42A2-8896-B0C03141C6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15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75877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矩形 40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grpSp>
        <p:nvGrpSpPr>
          <p:cNvPr id="43" name="组合 42"/>
          <p:cNvGrpSpPr/>
          <p:nvPr/>
        </p:nvGrpSpPr>
        <p:grpSpPr>
          <a:xfrm>
            <a:off x="3346052" y="2066232"/>
            <a:ext cx="5726829" cy="718078"/>
            <a:chOff x="1098018" y="1340446"/>
            <a:chExt cx="6947964" cy="737210"/>
          </a:xfrm>
        </p:grpSpPr>
        <p:sp>
          <p:nvSpPr>
            <p:cNvPr id="44" name="任意多边形 43"/>
            <p:cNvSpPr/>
            <p:nvPr/>
          </p:nvSpPr>
          <p:spPr>
            <a:xfrm>
              <a:off x="2699790" y="1414168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5738" tIns="114461" rIns="207330" bIns="114461" numCol="1" spcCol="1270" anchor="ctr" anchorCtr="0">
              <a:noAutofit/>
            </a:bodyPr>
            <a:lstStyle/>
            <a:p>
              <a:pPr marL="128588" lvl="1" indent="-128588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000" dirty="0">
                  <a:ea typeface="黑体" panose="02010609060101010101" pitchFamily="49" charset="-122"/>
                </a:rPr>
                <a:t>背景介绍</a:t>
              </a:r>
            </a:p>
          </p:txBody>
        </p:sp>
        <p:sp>
          <p:nvSpPr>
            <p:cNvPr id="45" name="任意多边形 44"/>
            <p:cNvSpPr/>
            <p:nvPr/>
          </p:nvSpPr>
          <p:spPr>
            <a:xfrm>
              <a:off x="1098018" y="1340446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002060"/>
            </a:solidFill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2719" tIns="79855" rIns="132719" bIns="79855" numCol="1" spcCol="1270" anchor="ctr" anchorCtr="0">
              <a:noAutofit/>
            </a:bodyPr>
            <a:lstStyle/>
            <a:p>
              <a:pPr algn="ctr" defTabSz="12334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8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  <a:endParaRPr lang="zh-CN" altLang="en-US" sz="2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3346052" y="2896333"/>
            <a:ext cx="5726829" cy="730231"/>
            <a:chOff x="1098018" y="2114517"/>
            <a:chExt cx="6947964" cy="737210"/>
          </a:xfrm>
        </p:grpSpPr>
        <p:sp>
          <p:nvSpPr>
            <p:cNvPr id="47" name="任意多边形 46"/>
            <p:cNvSpPr/>
            <p:nvPr/>
          </p:nvSpPr>
          <p:spPr>
            <a:xfrm>
              <a:off x="2699791" y="2188239"/>
              <a:ext cx="5346191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5738" tIns="114461" rIns="207330" bIns="114461" numCol="1" spcCol="1270" anchor="ctr" anchorCtr="0">
              <a:noAutofit/>
            </a:bodyPr>
            <a:lstStyle/>
            <a:p>
              <a:pPr marL="128588" lvl="1" indent="-128588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000" dirty="0">
                  <a:ea typeface="黑体" panose="02010609060101010101" pitchFamily="49" charset="-122"/>
                </a:rPr>
                <a:t>分层分布式参数服务器</a:t>
              </a:r>
            </a:p>
          </p:txBody>
        </p:sp>
        <p:sp>
          <p:nvSpPr>
            <p:cNvPr id="48" name="任意多边形 47"/>
            <p:cNvSpPr/>
            <p:nvPr/>
          </p:nvSpPr>
          <p:spPr>
            <a:xfrm>
              <a:off x="1098018" y="2114517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002060"/>
            </a:solidFill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2719" tIns="79855" rIns="132719" bIns="79855" numCol="1" spcCol="1270" anchor="ctr" anchorCtr="0">
              <a:noAutofit/>
            </a:bodyPr>
            <a:lstStyle/>
            <a:p>
              <a:pPr algn="ctr" defTabSz="12334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8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zh-CN" altLang="en-US" sz="277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3346052" y="3739011"/>
            <a:ext cx="5726829" cy="728443"/>
            <a:chOff x="1098018" y="2888588"/>
            <a:chExt cx="6947964" cy="737210"/>
          </a:xfrm>
        </p:grpSpPr>
        <p:sp>
          <p:nvSpPr>
            <p:cNvPr id="50" name="任意多边形 49"/>
            <p:cNvSpPr/>
            <p:nvPr/>
          </p:nvSpPr>
          <p:spPr>
            <a:xfrm>
              <a:off x="2699790" y="2962311"/>
              <a:ext cx="5346192" cy="589768"/>
            </a:xfrm>
            <a:custGeom>
              <a:avLst/>
              <a:gdLst>
                <a:gd name="connsiteX0" fmla="*/ 98297 w 589768"/>
                <a:gd name="connsiteY0" fmla="*/ 0 h 5346192"/>
                <a:gd name="connsiteX1" fmla="*/ 491471 w 589768"/>
                <a:gd name="connsiteY1" fmla="*/ 0 h 5346192"/>
                <a:gd name="connsiteX2" fmla="*/ 589768 w 589768"/>
                <a:gd name="connsiteY2" fmla="*/ 98297 h 5346192"/>
                <a:gd name="connsiteX3" fmla="*/ 589768 w 589768"/>
                <a:gd name="connsiteY3" fmla="*/ 5346192 h 5346192"/>
                <a:gd name="connsiteX4" fmla="*/ 589768 w 589768"/>
                <a:gd name="connsiteY4" fmla="*/ 5346192 h 5346192"/>
                <a:gd name="connsiteX5" fmla="*/ 0 w 589768"/>
                <a:gd name="connsiteY5" fmla="*/ 5346192 h 5346192"/>
                <a:gd name="connsiteX6" fmla="*/ 0 w 589768"/>
                <a:gd name="connsiteY6" fmla="*/ 5346192 h 5346192"/>
                <a:gd name="connsiteX7" fmla="*/ 0 w 589768"/>
                <a:gd name="connsiteY7" fmla="*/ 98297 h 5346192"/>
                <a:gd name="connsiteX8" fmla="*/ 98297 w 589768"/>
                <a:gd name="connsiteY8" fmla="*/ 0 h 5346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9768" h="5346192">
                  <a:moveTo>
                    <a:pt x="589768" y="891056"/>
                  </a:moveTo>
                  <a:lnTo>
                    <a:pt x="589768" y="4455136"/>
                  </a:lnTo>
                  <a:cubicBezTo>
                    <a:pt x="589768" y="4947251"/>
                    <a:pt x="584913" y="5346187"/>
                    <a:pt x="578924" y="5346187"/>
                  </a:cubicBezTo>
                  <a:lnTo>
                    <a:pt x="0" y="5346187"/>
                  </a:lnTo>
                  <a:lnTo>
                    <a:pt x="0" y="5346187"/>
                  </a:lnTo>
                  <a:lnTo>
                    <a:pt x="0" y="5"/>
                  </a:lnTo>
                  <a:lnTo>
                    <a:pt x="0" y="5"/>
                  </a:lnTo>
                  <a:lnTo>
                    <a:pt x="578924" y="5"/>
                  </a:lnTo>
                  <a:cubicBezTo>
                    <a:pt x="584913" y="5"/>
                    <a:pt x="589768" y="398941"/>
                    <a:pt x="589768" y="891056"/>
                  </a:cubicBezTo>
                  <a:close/>
                </a:path>
              </a:pathLst>
            </a:custGeom>
          </p:spPr>
          <p:style>
            <a:lnRef idx="2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alpha val="90000"/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85738" tIns="114461" rIns="207330" bIns="114461" numCol="1" spcCol="1270" anchor="ctr" anchorCtr="0">
              <a:noAutofit/>
            </a:bodyPr>
            <a:lstStyle/>
            <a:p>
              <a:pPr marL="128588" lvl="1" indent="-128588" defTabSz="53340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•"/>
              </a:pPr>
              <a:r>
                <a:rPr lang="zh-CN" altLang="en-US" sz="2000" dirty="0">
                  <a:ea typeface="黑体" panose="02010609060101010101" pitchFamily="49" charset="-122"/>
                </a:rPr>
                <a:t>实验结果</a:t>
              </a:r>
            </a:p>
          </p:txBody>
        </p:sp>
        <p:sp>
          <p:nvSpPr>
            <p:cNvPr id="51" name="任意多边形 50"/>
            <p:cNvSpPr/>
            <p:nvPr/>
          </p:nvSpPr>
          <p:spPr>
            <a:xfrm>
              <a:off x="1098018" y="2888588"/>
              <a:ext cx="1601772" cy="737210"/>
            </a:xfrm>
            <a:custGeom>
              <a:avLst/>
              <a:gdLst>
                <a:gd name="connsiteX0" fmla="*/ 0 w 1601772"/>
                <a:gd name="connsiteY0" fmla="*/ 122871 h 737210"/>
                <a:gd name="connsiteX1" fmla="*/ 122871 w 1601772"/>
                <a:gd name="connsiteY1" fmla="*/ 0 h 737210"/>
                <a:gd name="connsiteX2" fmla="*/ 1478901 w 1601772"/>
                <a:gd name="connsiteY2" fmla="*/ 0 h 737210"/>
                <a:gd name="connsiteX3" fmla="*/ 1601772 w 1601772"/>
                <a:gd name="connsiteY3" fmla="*/ 122871 h 737210"/>
                <a:gd name="connsiteX4" fmla="*/ 1601772 w 1601772"/>
                <a:gd name="connsiteY4" fmla="*/ 614339 h 737210"/>
                <a:gd name="connsiteX5" fmla="*/ 1478901 w 1601772"/>
                <a:gd name="connsiteY5" fmla="*/ 737210 h 737210"/>
                <a:gd name="connsiteX6" fmla="*/ 122871 w 1601772"/>
                <a:gd name="connsiteY6" fmla="*/ 737210 h 737210"/>
                <a:gd name="connsiteX7" fmla="*/ 0 w 1601772"/>
                <a:gd name="connsiteY7" fmla="*/ 614339 h 737210"/>
                <a:gd name="connsiteX8" fmla="*/ 0 w 1601772"/>
                <a:gd name="connsiteY8" fmla="*/ 122871 h 73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72" h="737210">
                  <a:moveTo>
                    <a:pt x="0" y="122871"/>
                  </a:moveTo>
                  <a:cubicBezTo>
                    <a:pt x="0" y="55011"/>
                    <a:pt x="55011" y="0"/>
                    <a:pt x="122871" y="0"/>
                  </a:cubicBezTo>
                  <a:lnTo>
                    <a:pt x="1478901" y="0"/>
                  </a:lnTo>
                  <a:cubicBezTo>
                    <a:pt x="1546761" y="0"/>
                    <a:pt x="1601772" y="55011"/>
                    <a:pt x="1601772" y="122871"/>
                  </a:cubicBezTo>
                  <a:lnTo>
                    <a:pt x="1601772" y="614339"/>
                  </a:lnTo>
                  <a:cubicBezTo>
                    <a:pt x="1601772" y="682199"/>
                    <a:pt x="1546761" y="737210"/>
                    <a:pt x="1478901" y="737210"/>
                  </a:cubicBezTo>
                  <a:lnTo>
                    <a:pt x="122871" y="737210"/>
                  </a:lnTo>
                  <a:cubicBezTo>
                    <a:pt x="55011" y="737210"/>
                    <a:pt x="0" y="682199"/>
                    <a:pt x="0" y="614339"/>
                  </a:cubicBezTo>
                  <a:lnTo>
                    <a:pt x="0" y="122871"/>
                  </a:lnTo>
                  <a:close/>
                </a:path>
              </a:pathLst>
            </a:custGeom>
            <a:solidFill>
              <a:srgbClr val="002060"/>
            </a:solidFill>
          </p:spPr>
          <p:style>
            <a:lnRef idx="3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1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2719" tIns="79855" rIns="132719" bIns="79855" numCol="1" spcCol="1270" anchor="ctr" anchorCtr="0">
              <a:noAutofit/>
            </a:bodyPr>
            <a:lstStyle/>
            <a:p>
              <a:pPr algn="ctr" defTabSz="123348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en-US" altLang="zh-CN" sz="2800" dirty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zh-CN" altLang="en-US" sz="2775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pic>
        <p:nvPicPr>
          <p:cNvPr id="22" name="图片 2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24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5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6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文本框 2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目录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50DF6394-FAE4-474D-B4C2-D64394006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2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8646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背景介绍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CTR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预估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E9FDC4C5-1486-4967-B4AF-3D6F574DC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5637" y="1974850"/>
            <a:ext cx="5800725" cy="4381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2CD8880A-7DA7-4FE9-9BCE-7B30F6852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3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521337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背景介绍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CTR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预估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A09E496-7413-44B5-B57E-0FFD9CC0CC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9664" y="2009541"/>
            <a:ext cx="4743034" cy="4133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FFCD4DF8-2516-4C98-BEE6-80A73BEFE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4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57708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背景介绍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CTR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预估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B984FA2-BB4A-4F74-9321-6B0C52B3D3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2141" y="1907857"/>
            <a:ext cx="4847717" cy="4448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A0AC7892-3C04-44B6-8095-F037A64AC9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5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09830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277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背景介绍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CTR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预估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A31F438-2943-4EAD-8A8F-39472306FA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0330" y="1935331"/>
            <a:ext cx="6019800" cy="4086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644028ED-BF77-4C92-861F-CD069253A3B9}"/>
              </a:ext>
            </a:extLst>
          </p:cNvPr>
          <p:cNvSpPr txBox="1"/>
          <p:nvPr/>
        </p:nvSpPr>
        <p:spPr>
          <a:xfrm>
            <a:off x="8465038" y="3213717"/>
            <a:ext cx="31959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特征数量多：模型参数多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特征采用</a:t>
            </a:r>
            <a:r>
              <a:rPr lang="en-US" altLang="zh-CN" dirty="0"/>
              <a:t>one-hot</a:t>
            </a:r>
            <a:r>
              <a:rPr lang="zh-CN" altLang="en-US" dirty="0"/>
              <a:t>编码：输入稀疏性高</a:t>
            </a: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FFAE657E-06B8-4EDC-9281-430E6E6603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6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1689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50274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分层分布式参数服务器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en-US" altLang="zh-CN" sz="2600" dirty="0">
                <a:latin typeface="黑体" panose="02010609060101010101" pitchFamily="49" charset="-122"/>
                <a:ea typeface="黑体" panose="02010609060101010101" pitchFamily="49" charset="-122"/>
              </a:rPr>
              <a:t>CTR</a:t>
            </a: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预估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CB8791F-FE2B-478C-BBEE-5AE7A5C4C1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2227" y="1795846"/>
            <a:ext cx="6176894" cy="4033890"/>
          </a:xfrm>
          <a:prstGeom prst="rect">
            <a:avLst/>
          </a:prstGeom>
        </p:spPr>
      </p:pic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E1F23C1B-D0BD-4305-A8B0-AE30D18A8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7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488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49523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分层分布式参数服务器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D1CA292-72C1-4DA6-85D5-529FDCA1380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9524"/>
          <a:stretch/>
        </p:blipFill>
        <p:spPr>
          <a:xfrm>
            <a:off x="2440412" y="1897501"/>
            <a:ext cx="4410307" cy="45402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32556345-7E0F-4DC2-B1A9-0D1A35251245}"/>
              </a:ext>
            </a:extLst>
          </p:cNvPr>
          <p:cNvSpPr txBox="1"/>
          <p:nvPr/>
        </p:nvSpPr>
        <p:spPr>
          <a:xfrm>
            <a:off x="2253242" y="1303403"/>
            <a:ext cx="7215879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参数服务器架构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ACB8DD9A-E68A-4618-BACA-FBD8E734C8E7}"/>
              </a:ext>
            </a:extLst>
          </p:cNvPr>
          <p:cNvSpPr txBox="1"/>
          <p:nvPr/>
        </p:nvSpPr>
        <p:spPr>
          <a:xfrm>
            <a:off x="8059335" y="2787588"/>
            <a:ext cx="363255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HBM-PS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MEM-PS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SSD-PS</a:t>
            </a:r>
            <a:endParaRPr lang="zh-CN" altLang="en-US" dirty="0"/>
          </a:p>
        </p:txBody>
      </p:sp>
      <p:sp>
        <p:nvSpPr>
          <p:cNvPr id="16" name="灯片编号占位符 15">
            <a:extLst>
              <a:ext uri="{FF2B5EF4-FFF2-40B4-BE49-F238E27FC236}">
                <a16:creationId xmlns:a16="http://schemas.microsoft.com/office/drawing/2014/main" id="{D5811D9F-C5DE-4165-8986-F89870BC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8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63008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524000" y="1"/>
            <a:ext cx="9144574" cy="89592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5893" y="115413"/>
            <a:ext cx="674253" cy="674253"/>
          </a:xfrm>
          <a:prstGeom prst="rect">
            <a:avLst/>
          </a:prstGeom>
        </p:spPr>
      </p:pic>
      <p:cxnSp>
        <p:nvCxnSpPr>
          <p:cNvPr id="7" name="直接连接符 19"/>
          <p:cNvCxnSpPr>
            <a:cxnSpLocks/>
          </p:cNvCxnSpPr>
          <p:nvPr/>
        </p:nvCxnSpPr>
        <p:spPr bwMode="auto">
          <a:xfrm flipH="1">
            <a:off x="1964028" y="-25400"/>
            <a:ext cx="1587" cy="841375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8" name="直接连接符 20"/>
          <p:cNvCxnSpPr>
            <a:cxnSpLocks/>
          </p:cNvCxnSpPr>
          <p:nvPr/>
        </p:nvCxnSpPr>
        <p:spPr bwMode="auto">
          <a:xfrm flipH="1">
            <a:off x="2035175" y="-26988"/>
            <a:ext cx="1588" cy="554038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9" name="直接连接符 30"/>
          <p:cNvCxnSpPr>
            <a:cxnSpLocks/>
          </p:cNvCxnSpPr>
          <p:nvPr/>
        </p:nvCxnSpPr>
        <p:spPr bwMode="auto">
          <a:xfrm>
            <a:off x="2109499" y="-26988"/>
            <a:ext cx="0" cy="298451"/>
          </a:xfrm>
          <a:prstGeom prst="line">
            <a:avLst/>
          </a:prstGeom>
          <a:noFill/>
          <a:ln w="28575" algn="ctr">
            <a:solidFill>
              <a:schemeClr val="bg2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文本框 9"/>
          <p:cNvSpPr txBox="1"/>
          <p:nvPr/>
        </p:nvSpPr>
        <p:spPr>
          <a:xfrm>
            <a:off x="2405641" y="72122"/>
            <a:ext cx="5059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分层分布式参数服务器</a:t>
            </a:r>
            <a:endParaRPr lang="zh-CN" altLang="en-US" sz="3200" dirty="0">
              <a:solidFill>
                <a:schemeClr val="bg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8888462-1836-4344-AC1C-89284D1899C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5701" y="1787110"/>
            <a:ext cx="4226815" cy="456924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A67A7D9-0A4F-4510-BBF3-9BCBF1E81B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8581" y="1345659"/>
            <a:ext cx="3940595" cy="4833216"/>
          </a:xfrm>
          <a:prstGeom prst="rect">
            <a:avLst/>
          </a:prstGeom>
        </p:spPr>
      </p:pic>
      <p:sp>
        <p:nvSpPr>
          <p:cNvPr id="13" name="文本框 12">
            <a:extLst>
              <a:ext uri="{FF2B5EF4-FFF2-40B4-BE49-F238E27FC236}">
                <a16:creationId xmlns:a16="http://schemas.microsoft.com/office/drawing/2014/main" id="{070B0287-16DA-4491-A230-70EF64620B14}"/>
              </a:ext>
            </a:extLst>
          </p:cNvPr>
          <p:cNvSpPr txBox="1"/>
          <p:nvPr/>
        </p:nvSpPr>
        <p:spPr>
          <a:xfrm>
            <a:off x="2109499" y="1105167"/>
            <a:ext cx="72158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CN" altLang="en-US" sz="2600" dirty="0">
                <a:latin typeface="黑体" panose="02010609060101010101" pitchFamily="49" charset="-122"/>
                <a:ea typeface="黑体" panose="02010609060101010101" pitchFamily="49" charset="-122"/>
              </a:rPr>
              <a:t>参数服务器工作流程</a:t>
            </a:r>
          </a:p>
          <a:p>
            <a:pPr marL="285750" indent="-285750">
              <a:buFont typeface="Wingdings" panose="05000000000000000000" pitchFamily="2" charset="2"/>
              <a:buChar char="n"/>
            </a:pPr>
            <a:endParaRPr lang="zh-CN" altLang="en-US" sz="26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4" name="灯片编号占位符 13">
            <a:extLst>
              <a:ext uri="{FF2B5EF4-FFF2-40B4-BE49-F238E27FC236}">
                <a16:creationId xmlns:a16="http://schemas.microsoft.com/office/drawing/2014/main" id="{2A89CC20-4602-4302-A8AD-58A3BA351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0055B2-00CF-4857-96E3-8E36B216DC71}" type="slidenum">
              <a:rPr lang="zh-CN" altLang="en-US" smtClean="0"/>
              <a:pPr/>
              <a:t>9</a:t>
            </a:fld>
            <a:r>
              <a:rPr lang="en-US" altLang="zh-CN"/>
              <a:t>/15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49749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</TotalTime>
  <Words>202</Words>
  <Application>Microsoft Office PowerPoint</Application>
  <PresentationFormat>宽屏</PresentationFormat>
  <Paragraphs>80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等线</vt:lpstr>
      <vt:lpstr>等线 Light</vt:lpstr>
      <vt:lpstr>黑体</vt:lpstr>
      <vt:lpstr>微软雅黑</vt:lpstr>
      <vt:lpstr>Arial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剑歌</dc:creator>
  <cp:lastModifiedBy>李 剑歌</cp:lastModifiedBy>
  <cp:revision>10</cp:revision>
  <dcterms:created xsi:type="dcterms:W3CDTF">2020-06-10T13:51:00Z</dcterms:created>
  <dcterms:modified xsi:type="dcterms:W3CDTF">2020-06-10T18:16:19Z</dcterms:modified>
</cp:coreProperties>
</file>

<file path=docProps/thumbnail.jpeg>
</file>